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2" r:id="rId7"/>
    <p:sldId id="261" r:id="rId8"/>
    <p:sldId id="263" r:id="rId9"/>
  </p:sldIdLst>
  <p:sldSz cx="9144000" cy="5143500" type="screen16x9"/>
  <p:notesSz cx="6858000" cy="9144000"/>
  <p:embeddedFontLst>
    <p:embeddedFont>
      <p:font typeface="Merriweather" panose="020B0604020202020204" charset="0"/>
      <p:regular r:id="rId11"/>
      <p:bold r:id="rId12"/>
    </p:embeddedFont>
    <p:embeddedFont>
      <p:font typeface="Roboto" panose="020B060402020202020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742" autoAdjust="0"/>
  </p:normalViewPr>
  <p:slideViewPr>
    <p:cSldViewPr snapToGrid="0">
      <p:cViewPr>
        <p:scale>
          <a:sx n="125" d="100"/>
          <a:sy n="125" d="100"/>
        </p:scale>
        <p:origin x="126" y="5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67024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5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2f69da597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2f69da597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like to start this off by sharing a funny story.</a:t>
            </a:r>
            <a:endParaRPr/>
          </a:p>
        </p:txBody>
      </p:sp>
    </p:spTree>
    <p:extLst>
      <p:ext uri="{BB962C8B-B14F-4D97-AF65-F5344CB8AC3E}">
        <p14:creationId xmlns:p14="http://schemas.microsoft.com/office/powerpoint/2010/main" val="2764709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2f69da597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2f69da597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as humans are hardwired to recognize patterns, which acts as the fundamental basis of  </a:t>
            </a:r>
            <a:r>
              <a:rPr lang="en" sz="1200">
                <a:solidFill>
                  <a:schemeClr val="dk1"/>
                </a:solidFill>
                <a:highlight>
                  <a:srgbClr val="FFFFFF"/>
                </a:highlight>
                <a:latin typeface="Times New Roman"/>
                <a:ea typeface="Times New Roman"/>
                <a:cs typeface="Times New Roman"/>
                <a:sym typeface="Times New Roman"/>
              </a:rPr>
              <a:t>intelligence, language, imagination, and invention. From an evolutionary standpoint, this particularly comes into play with faces, to the point that we as humans see faces wheever we looks, whether it be clouds, toast, or this cup.</a:t>
            </a:r>
            <a:endParaRPr/>
          </a:p>
        </p:txBody>
      </p:sp>
    </p:spTree>
    <p:extLst>
      <p:ext uri="{BB962C8B-B14F-4D97-AF65-F5344CB8AC3E}">
        <p14:creationId xmlns:p14="http://schemas.microsoft.com/office/powerpoint/2010/main" val="595615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30d7ca0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430d7ca0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sought to emulate this human behavior, using facial recogniton to match people’s photos with their celebrity look-alikes</a:t>
            </a:r>
            <a:endParaRPr/>
          </a:p>
        </p:txBody>
      </p:sp>
    </p:spTree>
    <p:extLst>
      <p:ext uri="{BB962C8B-B14F-4D97-AF65-F5344CB8AC3E}">
        <p14:creationId xmlns:p14="http://schemas.microsoft.com/office/powerpoint/2010/main" val="1659066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30d7ca0b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30d7ca0b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450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30d7ca0b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30d7ca0b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046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317ff53c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317ff53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027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gi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Celebrity Look-Alike Facial Recognition</a:t>
            </a:r>
            <a:endParaRPr dirty="0"/>
          </a:p>
        </p:txBody>
      </p:sp>
      <p:sp>
        <p:nvSpPr>
          <p:cNvPr id="65" name="Google Shape;65;p13"/>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00"/>
                </a:solidFill>
                <a:latin typeface="Arial"/>
                <a:ea typeface="Arial"/>
                <a:cs typeface="Arial"/>
                <a:sym typeface="Arial"/>
              </a:rPr>
              <a:t>Team FACE-OFF: Motolani Alimi, Manny Darko,  Jeff Roscal,  Joe Spiwak, Mieae Yun</a:t>
            </a:r>
            <a:endParaRPr sz="17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Funny Story...</a:t>
            </a:r>
            <a:endParaRPr/>
          </a:p>
        </p:txBody>
      </p:sp>
      <p:pic>
        <p:nvPicPr>
          <p:cNvPr id="71" name="Google Shape;71;p14"/>
          <p:cNvPicPr preferRelativeResize="0"/>
          <p:nvPr/>
        </p:nvPicPr>
        <p:blipFill>
          <a:blip r:embed="rId3">
            <a:alphaModFix/>
          </a:blip>
          <a:stretch>
            <a:fillRect/>
          </a:stretch>
        </p:blipFill>
        <p:spPr>
          <a:xfrm>
            <a:off x="1016050" y="1478925"/>
            <a:ext cx="2591200" cy="3454949"/>
          </a:xfrm>
          <a:prstGeom prst="rect">
            <a:avLst/>
          </a:prstGeom>
          <a:noFill/>
          <a:ln>
            <a:noFill/>
          </a:ln>
        </p:spPr>
      </p:pic>
      <p:pic>
        <p:nvPicPr>
          <p:cNvPr id="72" name="Google Shape;72;p14" descr="Image result for frances mcdormand"/>
          <p:cNvPicPr preferRelativeResize="0"/>
          <p:nvPr/>
        </p:nvPicPr>
        <p:blipFill rotWithShape="1">
          <a:blip r:embed="rId4">
            <a:alphaModFix/>
          </a:blip>
          <a:srcRect l="-1608" t="7045" r="-2137"/>
          <a:stretch/>
        </p:blipFill>
        <p:spPr>
          <a:xfrm>
            <a:off x="5181700" y="1465163"/>
            <a:ext cx="2591200" cy="3482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1000" fill="hold"/>
                                        <p:tgtEl>
                                          <p:spTgt spid="72"/>
                                        </p:tgtEl>
                                        <p:attrNameLst>
                                          <p:attrName>ppt_w</p:attrName>
                                        </p:attrNameLst>
                                      </p:cBhvr>
                                      <p:tavLst>
                                        <p:tav tm="0">
                                          <p:val>
                                            <p:fltVal val="0"/>
                                          </p:val>
                                        </p:tav>
                                        <p:tav tm="100000">
                                          <p:val>
                                            <p:strVal val="#ppt_w"/>
                                          </p:val>
                                        </p:tav>
                                      </p:tavLst>
                                    </p:anim>
                                    <p:anim calcmode="lin" valueType="num">
                                      <p:cBhvr>
                                        <p:cTn id="8" dur="1000" fill="hold"/>
                                        <p:tgtEl>
                                          <p:spTgt spid="72"/>
                                        </p:tgtEl>
                                        <p:attrNameLst>
                                          <p:attrName>ppt_h</p:attrName>
                                        </p:attrNameLst>
                                      </p:cBhvr>
                                      <p:tavLst>
                                        <p:tav tm="0">
                                          <p:val>
                                            <p:fltVal val="0"/>
                                          </p:val>
                                        </p:tav>
                                        <p:tav tm="100000">
                                          <p:val>
                                            <p:strVal val="#ppt_h"/>
                                          </p:val>
                                        </p:tav>
                                      </p:tavLst>
                                    </p:anim>
                                    <p:anim calcmode="lin" valueType="num">
                                      <p:cBhvr>
                                        <p:cTn id="9" dur="1000" fill="hold"/>
                                        <p:tgtEl>
                                          <p:spTgt spid="72"/>
                                        </p:tgtEl>
                                        <p:attrNameLst>
                                          <p:attrName>style.rotation</p:attrName>
                                        </p:attrNameLst>
                                      </p:cBhvr>
                                      <p:tavLst>
                                        <p:tav tm="0">
                                          <p:val>
                                            <p:fltVal val="90"/>
                                          </p:val>
                                        </p:tav>
                                        <p:tav tm="100000">
                                          <p:val>
                                            <p:fltVal val="0"/>
                                          </p:val>
                                        </p:tav>
                                      </p:tavLst>
                                    </p:anim>
                                    <p:animEffect transition="in" filter="fade">
                                      <p:cBhvr>
                                        <p:cTn id="10"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does this Happen?</a:t>
            </a:r>
            <a:endParaRPr/>
          </a:p>
        </p:txBody>
      </p:sp>
      <p:pic>
        <p:nvPicPr>
          <p:cNvPr id="78" name="Google Shape;78;p15"/>
          <p:cNvPicPr preferRelativeResize="0"/>
          <p:nvPr/>
        </p:nvPicPr>
        <p:blipFill>
          <a:blip r:embed="rId3">
            <a:alphaModFix/>
          </a:blip>
          <a:stretch>
            <a:fillRect/>
          </a:stretch>
        </p:blipFill>
        <p:spPr>
          <a:xfrm>
            <a:off x="6249525" y="3187454"/>
            <a:ext cx="2223000" cy="1667292"/>
          </a:xfrm>
          <a:prstGeom prst="rect">
            <a:avLst/>
          </a:prstGeom>
          <a:noFill/>
          <a:ln>
            <a:noFill/>
          </a:ln>
        </p:spPr>
      </p:pic>
      <p:pic>
        <p:nvPicPr>
          <p:cNvPr id="79" name="Google Shape;79;p15" descr="Image result for goblet illusion"/>
          <p:cNvPicPr preferRelativeResize="0"/>
          <p:nvPr/>
        </p:nvPicPr>
        <p:blipFill>
          <a:blip r:embed="rId4">
            <a:alphaModFix/>
          </a:blip>
          <a:stretch>
            <a:fillRect/>
          </a:stretch>
        </p:blipFill>
        <p:spPr>
          <a:xfrm>
            <a:off x="6249525" y="1472100"/>
            <a:ext cx="2223000" cy="1547600"/>
          </a:xfrm>
          <a:prstGeom prst="rect">
            <a:avLst/>
          </a:prstGeom>
          <a:noFill/>
          <a:ln>
            <a:noFill/>
          </a:ln>
        </p:spPr>
      </p:pic>
      <p:pic>
        <p:nvPicPr>
          <p:cNvPr id="80" name="Google Shape;80;p15" descr="Face Off GIF"/>
          <p:cNvPicPr preferRelativeResize="0"/>
          <p:nvPr/>
        </p:nvPicPr>
        <p:blipFill>
          <a:blip r:embed="rId5">
            <a:alphaModFix/>
          </a:blip>
          <a:stretch>
            <a:fillRect/>
          </a:stretch>
        </p:blipFill>
        <p:spPr>
          <a:xfrm>
            <a:off x="311725" y="1662025"/>
            <a:ext cx="5588550" cy="277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Our Project</a:t>
            </a:r>
            <a:endParaRPr>
              <a:latin typeface="Times New Roman"/>
              <a:ea typeface="Times New Roman"/>
              <a:cs typeface="Times New Roman"/>
              <a:sym typeface="Times New Roman"/>
            </a:endParaRPr>
          </a:p>
        </p:txBody>
      </p:sp>
      <p:sp>
        <p:nvSpPr>
          <p:cNvPr id="86" name="Google Shape;86;p16"/>
          <p:cNvSpPr txBox="1">
            <a:spLocks noGrp="1"/>
          </p:cNvSpPr>
          <p:nvPr>
            <p:ph type="body" idx="1"/>
          </p:nvPr>
        </p:nvSpPr>
        <p:spPr>
          <a:xfrm>
            <a:off x="4644675" y="500925"/>
            <a:ext cx="4166400" cy="4398300"/>
          </a:xfrm>
          <a:prstGeom prst="rect">
            <a:avLst/>
          </a:prstGeom>
        </p:spPr>
        <p:txBody>
          <a:bodyPr spcFirstLastPara="1" wrap="square" lIns="91425" tIns="0" rIns="0" bIns="0" anchor="t" anchorCtr="0">
            <a:noAutofit/>
          </a:bodyPr>
          <a:lstStyle/>
          <a:p>
            <a:pPr marL="0" lvl="0" indent="0" algn="l" rtl="0">
              <a:spcBef>
                <a:spcPts val="0"/>
              </a:spcBef>
              <a:spcAft>
                <a:spcPts val="0"/>
              </a:spcAft>
              <a:buNone/>
            </a:pPr>
            <a:r>
              <a:rPr lang="en" u="sng"/>
              <a:t>API</a:t>
            </a:r>
            <a:endParaRPr u="sng"/>
          </a:p>
          <a:p>
            <a:pPr marL="457200" lvl="0" indent="-311150" algn="l" rtl="0">
              <a:spcBef>
                <a:spcPts val="1600"/>
              </a:spcBef>
              <a:spcAft>
                <a:spcPts val="0"/>
              </a:spcAft>
              <a:buSzPts val="1300"/>
              <a:buChar char="●"/>
            </a:pPr>
            <a:r>
              <a:rPr lang="en"/>
              <a:t>Parallel Dots API</a:t>
            </a:r>
            <a:endParaRPr/>
          </a:p>
          <a:p>
            <a:pPr marL="457200" lvl="0" indent="-311150" algn="l" rtl="0">
              <a:spcBef>
                <a:spcPts val="0"/>
              </a:spcBef>
              <a:spcAft>
                <a:spcPts val="0"/>
              </a:spcAft>
              <a:buSzPts val="1300"/>
              <a:buChar char="●"/>
            </a:pPr>
            <a:r>
              <a:rPr lang="en"/>
              <a:t>SightEngine API</a:t>
            </a:r>
            <a:endParaRPr/>
          </a:p>
          <a:p>
            <a:pPr marL="0" lvl="0" indent="0" algn="l" rtl="0">
              <a:spcBef>
                <a:spcPts val="1600"/>
              </a:spcBef>
              <a:spcAft>
                <a:spcPts val="0"/>
              </a:spcAft>
              <a:buNone/>
            </a:pPr>
            <a:r>
              <a:rPr lang="en" u="sng"/>
              <a:t>Library</a:t>
            </a:r>
            <a:endParaRPr u="sng"/>
          </a:p>
          <a:p>
            <a:pPr marL="457200" lvl="0" indent="-311150" algn="l" rtl="0">
              <a:spcBef>
                <a:spcPts val="1600"/>
              </a:spcBef>
              <a:spcAft>
                <a:spcPts val="0"/>
              </a:spcAft>
              <a:buSzPts val="1300"/>
              <a:buChar char="●"/>
            </a:pPr>
            <a:r>
              <a:rPr lang="en"/>
              <a:t>Camera</a:t>
            </a:r>
            <a:endParaRPr/>
          </a:p>
          <a:p>
            <a:pPr marL="457200" lvl="0" indent="-311150" algn="l" rtl="0">
              <a:spcBef>
                <a:spcPts val="0"/>
              </a:spcBef>
              <a:spcAft>
                <a:spcPts val="0"/>
              </a:spcAft>
              <a:buSzPts val="1300"/>
              <a:buChar char="●"/>
            </a:pPr>
            <a:r>
              <a:rPr lang="en"/>
              <a:t>CV2</a:t>
            </a:r>
            <a:endParaRPr/>
          </a:p>
          <a:p>
            <a:pPr marL="457200" lvl="0" indent="-311150" algn="l" rtl="0">
              <a:spcBef>
                <a:spcPts val="0"/>
              </a:spcBef>
              <a:spcAft>
                <a:spcPts val="0"/>
              </a:spcAft>
              <a:buSzPts val="1300"/>
              <a:buChar char="●"/>
            </a:pPr>
            <a:r>
              <a:rPr lang="en"/>
              <a:t>Flask</a:t>
            </a:r>
            <a:endParaRPr/>
          </a:p>
          <a:p>
            <a:pPr marL="457200" lvl="0" indent="-311150" algn="l" rtl="0">
              <a:spcBef>
                <a:spcPts val="0"/>
              </a:spcBef>
              <a:spcAft>
                <a:spcPts val="0"/>
              </a:spcAft>
              <a:buSzPts val="1300"/>
              <a:buChar char="●"/>
            </a:pPr>
            <a:r>
              <a:rPr lang="en"/>
              <a:t>Keyboard</a:t>
            </a:r>
            <a:endParaRPr/>
          </a:p>
          <a:p>
            <a:pPr marL="457200" lvl="0" indent="-311150" algn="l" rtl="0">
              <a:spcBef>
                <a:spcPts val="0"/>
              </a:spcBef>
              <a:spcAft>
                <a:spcPts val="0"/>
              </a:spcAft>
              <a:buSzPts val="1300"/>
              <a:buChar char="●"/>
            </a:pPr>
            <a:r>
              <a:rPr lang="en"/>
              <a:t>MatPlot</a:t>
            </a:r>
            <a:endParaRPr/>
          </a:p>
          <a:p>
            <a:pPr marL="0" lvl="0" indent="0" algn="l" rtl="0">
              <a:spcBef>
                <a:spcPts val="1600"/>
              </a:spcBef>
              <a:spcAft>
                <a:spcPts val="0"/>
              </a:spcAft>
              <a:buNone/>
            </a:pPr>
            <a:r>
              <a:rPr lang="en" u="sng"/>
              <a:t>Software</a:t>
            </a:r>
            <a:endParaRPr u="sng"/>
          </a:p>
          <a:p>
            <a:pPr marL="457200" lvl="0" indent="-311150" algn="l" rtl="0">
              <a:spcBef>
                <a:spcPts val="1600"/>
              </a:spcBef>
              <a:spcAft>
                <a:spcPts val="0"/>
              </a:spcAft>
              <a:buSzPts val="1300"/>
              <a:buChar char="●"/>
            </a:pPr>
            <a:r>
              <a:rPr lang="en"/>
              <a:t>HTML</a:t>
            </a:r>
            <a:endParaRPr/>
          </a:p>
          <a:p>
            <a:pPr marL="457200" lvl="0" indent="-311150" algn="l" rtl="0">
              <a:spcBef>
                <a:spcPts val="0"/>
              </a:spcBef>
              <a:spcAft>
                <a:spcPts val="0"/>
              </a:spcAft>
              <a:buSzPts val="1300"/>
              <a:buChar char="●"/>
            </a:pPr>
            <a:r>
              <a:rPr lang="en"/>
              <a:t>Python</a:t>
            </a:r>
            <a:endParaRPr/>
          </a:p>
          <a:p>
            <a:pPr marL="457200" lvl="0" indent="-311150" algn="l" rtl="0">
              <a:spcBef>
                <a:spcPts val="0"/>
              </a:spcBef>
              <a:spcAft>
                <a:spcPts val="0"/>
              </a:spcAft>
              <a:buSzPts val="1300"/>
              <a:buChar char="●"/>
            </a:pPr>
            <a:r>
              <a:rPr lang="en"/>
              <a:t>Pandas</a:t>
            </a:r>
            <a:endParaRPr/>
          </a:p>
          <a:p>
            <a:pPr marL="457200" lvl="0" indent="-311150" algn="l" rtl="0">
              <a:spcBef>
                <a:spcPts val="0"/>
              </a:spcBef>
              <a:spcAft>
                <a:spcPts val="0"/>
              </a:spcAft>
              <a:buSzPts val="1300"/>
              <a:buChar char="●"/>
            </a:pPr>
            <a:r>
              <a:rPr lang="en"/>
              <a:t>Google Slides</a:t>
            </a:r>
            <a:endParaRPr/>
          </a:p>
        </p:txBody>
      </p:sp>
      <p:pic>
        <p:nvPicPr>
          <p:cNvPr id="87" name="Google Shape;87;p16"/>
          <p:cNvPicPr preferRelativeResize="0"/>
          <p:nvPr/>
        </p:nvPicPr>
        <p:blipFill>
          <a:blip r:embed="rId3">
            <a:alphaModFix/>
          </a:blip>
          <a:stretch>
            <a:fillRect/>
          </a:stretch>
        </p:blipFill>
        <p:spPr>
          <a:xfrm>
            <a:off x="22525" y="1494950"/>
            <a:ext cx="4284898" cy="24102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000"/>
                                        <p:tgtEl>
                                          <p:spTgt spid="87"/>
                                        </p:tgtEl>
                                        <p:attrNameLst>
                                          <p:attrName>ppt_w</p:attrName>
                                        </p:attrNameLst>
                                      </p:cBhvr>
                                      <p:tavLst>
                                        <p:tav tm="0">
                                          <p:val>
                                            <p:strVal val="0"/>
                                          </p:val>
                                        </p:tav>
                                        <p:tav tm="100000">
                                          <p:val>
                                            <p:strVal val="#ppt_w"/>
                                          </p:val>
                                        </p:tav>
                                      </p:tavLst>
                                    </p:anim>
                                    <p:anim calcmode="lin" valueType="num">
                                      <p:cBhvr additive="base">
                                        <p:cTn id="8" dur="1000"/>
                                        <p:tgtEl>
                                          <p:spTgt spid="8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a:t>
            </a:r>
            <a:endParaRPr/>
          </a:p>
        </p:txBody>
      </p:sp>
      <p:sp>
        <p:nvSpPr>
          <p:cNvPr id="93" name="Google Shape;93;p17"/>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 amount of Data needed to train our model (without API)</a:t>
            </a:r>
            <a:endParaRPr/>
          </a:p>
          <a:p>
            <a:pPr marL="457200" lvl="0" indent="-311150" algn="l" rtl="0">
              <a:spcBef>
                <a:spcPts val="0"/>
              </a:spcBef>
              <a:spcAft>
                <a:spcPts val="0"/>
              </a:spcAft>
              <a:buSzPts val="1300"/>
              <a:buChar char="●"/>
            </a:pPr>
            <a:r>
              <a:rPr lang="en"/>
              <a:t>Apparent limitations of the sample database the API draws from</a:t>
            </a:r>
            <a:endParaRPr/>
          </a:p>
          <a:p>
            <a:pPr marL="457200" lvl="0" indent="-311150" algn="l" rtl="0">
              <a:spcBef>
                <a:spcPts val="0"/>
              </a:spcBef>
              <a:spcAft>
                <a:spcPts val="0"/>
              </a:spcAft>
              <a:buSzPts val="1300"/>
              <a:buChar char="●"/>
            </a:pPr>
            <a:r>
              <a:rPr lang="en"/>
              <a:t>Detection sensitivity lead to different answers for different photos </a:t>
            </a:r>
            <a:endParaRPr/>
          </a:p>
          <a:p>
            <a:pPr marL="457200" lvl="0" indent="-311150" algn="l" rtl="0">
              <a:spcBef>
                <a:spcPts val="0"/>
              </a:spcBef>
              <a:spcAft>
                <a:spcPts val="0"/>
              </a:spcAft>
              <a:buSzPts val="1300"/>
              <a:buChar char="●"/>
            </a:pPr>
            <a:r>
              <a:rPr lang="en"/>
              <a:t>We weren’t able to predict age like we originally intended.</a:t>
            </a:r>
            <a:endParaRPr/>
          </a:p>
        </p:txBody>
      </p:sp>
      <p:pic>
        <p:nvPicPr>
          <p:cNvPr id="94" name="Google Shape;94;p17" descr="nicolas cage scream GIF"/>
          <p:cNvPicPr preferRelativeResize="0"/>
          <p:nvPr/>
        </p:nvPicPr>
        <p:blipFill>
          <a:blip r:embed="rId3">
            <a:alphaModFix/>
          </a:blip>
          <a:stretch>
            <a:fillRect/>
          </a:stretch>
        </p:blipFill>
        <p:spPr>
          <a:xfrm>
            <a:off x="5315350" y="2514475"/>
            <a:ext cx="2825050" cy="2486025"/>
          </a:xfrm>
          <a:prstGeom prst="rect">
            <a:avLst/>
          </a:prstGeom>
          <a:noFill/>
          <a:ln>
            <a:noFill/>
          </a:ln>
        </p:spPr>
      </p:pic>
      <p:pic>
        <p:nvPicPr>
          <p:cNvPr id="95" name="Google Shape;95;p17"/>
          <p:cNvPicPr preferRelativeResize="0"/>
          <p:nvPr/>
        </p:nvPicPr>
        <p:blipFill>
          <a:blip r:embed="rId4">
            <a:alphaModFix/>
          </a:blip>
          <a:stretch>
            <a:fillRect/>
          </a:stretch>
        </p:blipFill>
        <p:spPr>
          <a:xfrm>
            <a:off x="209700" y="1427513"/>
            <a:ext cx="3910550" cy="2288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pic>
        <p:nvPicPr>
          <p:cNvPr id="124" name="Google Shape;124;p19" descr="Face Off GIF"/>
          <p:cNvPicPr preferRelativeResize="0"/>
          <p:nvPr/>
        </p:nvPicPr>
        <p:blipFill>
          <a:blip r:embed="rId3">
            <a:alphaModFix/>
          </a:blip>
          <a:stretch>
            <a:fillRect/>
          </a:stretch>
        </p:blipFill>
        <p:spPr>
          <a:xfrm>
            <a:off x="1553405" y="894750"/>
            <a:ext cx="6037191" cy="335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17" name="Google Shape;117;p18"/>
          <p:cNvPicPr preferRelativeResize="0"/>
          <p:nvPr/>
        </p:nvPicPr>
        <p:blipFill rotWithShape="1">
          <a:blip r:embed="rId3">
            <a:alphaModFix/>
          </a:blip>
          <a:srcRect l="29281" r="21265"/>
          <a:stretch/>
        </p:blipFill>
        <p:spPr>
          <a:xfrm>
            <a:off x="7716336" y="2332126"/>
            <a:ext cx="1003000" cy="1345600"/>
          </a:xfrm>
          <a:prstGeom prst="rect">
            <a:avLst/>
          </a:prstGeom>
          <a:noFill/>
          <a:ln>
            <a:noFill/>
          </a:ln>
        </p:spPr>
      </p:pic>
      <p:sp>
        <p:nvSpPr>
          <p:cNvPr id="100" name="Google Shape;100;p18"/>
          <p:cNvSpPr txBox="1">
            <a:spLocks noGrp="1"/>
          </p:cNvSpPr>
          <p:nvPr>
            <p:ph type="title" idx="4294967295"/>
          </p:nvPr>
        </p:nvSpPr>
        <p:spPr>
          <a:xfrm>
            <a:off x="311700" y="556250"/>
            <a:ext cx="14997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pic>
        <p:nvPicPr>
          <p:cNvPr id="102" name="Google Shape;102;p18"/>
          <p:cNvPicPr preferRelativeResize="0"/>
          <p:nvPr/>
        </p:nvPicPr>
        <p:blipFill>
          <a:blip r:embed="rId4">
            <a:alphaModFix/>
          </a:blip>
          <a:stretch>
            <a:fillRect/>
          </a:stretch>
        </p:blipFill>
        <p:spPr>
          <a:xfrm>
            <a:off x="3881700" y="2056260"/>
            <a:ext cx="1380600" cy="1620849"/>
          </a:xfrm>
          <a:prstGeom prst="rect">
            <a:avLst/>
          </a:prstGeom>
          <a:noFill/>
          <a:ln>
            <a:noFill/>
          </a:ln>
        </p:spPr>
      </p:pic>
      <p:pic>
        <p:nvPicPr>
          <p:cNvPr id="103" name="Google Shape;103;p18"/>
          <p:cNvPicPr preferRelativeResize="0"/>
          <p:nvPr/>
        </p:nvPicPr>
        <p:blipFill>
          <a:blip r:embed="rId5">
            <a:alphaModFix/>
          </a:blip>
          <a:stretch>
            <a:fillRect/>
          </a:stretch>
        </p:blipFill>
        <p:spPr>
          <a:xfrm>
            <a:off x="1907717" y="2102407"/>
            <a:ext cx="1620850" cy="1620850"/>
          </a:xfrm>
          <a:prstGeom prst="rect">
            <a:avLst/>
          </a:prstGeom>
          <a:noFill/>
          <a:ln>
            <a:noFill/>
          </a:ln>
        </p:spPr>
      </p:pic>
      <p:pic>
        <p:nvPicPr>
          <p:cNvPr id="105" name="Google Shape;105;p18"/>
          <p:cNvPicPr preferRelativeResize="0"/>
          <p:nvPr/>
        </p:nvPicPr>
        <p:blipFill rotWithShape="1">
          <a:blip r:embed="rId6">
            <a:alphaModFix/>
          </a:blip>
          <a:srcRect l="14794" r="15938"/>
          <a:stretch/>
        </p:blipFill>
        <p:spPr>
          <a:xfrm>
            <a:off x="5673863" y="2118755"/>
            <a:ext cx="1381540" cy="1495857"/>
          </a:xfrm>
          <a:prstGeom prst="rect">
            <a:avLst/>
          </a:prstGeom>
          <a:noFill/>
          <a:ln>
            <a:noFill/>
          </a:ln>
        </p:spPr>
      </p:pic>
      <p:pic>
        <p:nvPicPr>
          <p:cNvPr id="106" name="Google Shape;106;p18"/>
          <p:cNvPicPr preferRelativeResize="0"/>
          <p:nvPr/>
        </p:nvPicPr>
        <p:blipFill>
          <a:blip r:embed="rId7">
            <a:alphaModFix/>
          </a:blip>
          <a:stretch>
            <a:fillRect/>
          </a:stretch>
        </p:blipFill>
        <p:spPr>
          <a:xfrm>
            <a:off x="4025671" y="197907"/>
            <a:ext cx="1123800" cy="1541217"/>
          </a:xfrm>
          <a:prstGeom prst="rect">
            <a:avLst/>
          </a:prstGeom>
          <a:noFill/>
          <a:ln>
            <a:noFill/>
          </a:ln>
        </p:spPr>
      </p:pic>
      <p:pic>
        <p:nvPicPr>
          <p:cNvPr id="107" name="Google Shape;107;p18" descr="40% resemblance to Motolani" title="Claudia Tagbo"/>
          <p:cNvPicPr preferRelativeResize="0"/>
          <p:nvPr/>
        </p:nvPicPr>
        <p:blipFill>
          <a:blip r:embed="rId8">
            <a:alphaModFix/>
          </a:blip>
          <a:stretch>
            <a:fillRect/>
          </a:stretch>
        </p:blipFill>
        <p:spPr>
          <a:xfrm>
            <a:off x="187952" y="1129243"/>
            <a:ext cx="1513754" cy="1854034"/>
          </a:xfrm>
          <a:prstGeom prst="rect">
            <a:avLst/>
          </a:prstGeom>
          <a:noFill/>
          <a:ln>
            <a:noFill/>
          </a:ln>
        </p:spPr>
      </p:pic>
      <p:pic>
        <p:nvPicPr>
          <p:cNvPr id="108" name="Google Shape;108;p18"/>
          <p:cNvPicPr preferRelativeResize="0"/>
          <p:nvPr/>
        </p:nvPicPr>
        <p:blipFill>
          <a:blip r:embed="rId9">
            <a:alphaModFix/>
          </a:blip>
          <a:stretch>
            <a:fillRect/>
          </a:stretch>
        </p:blipFill>
        <p:spPr>
          <a:xfrm>
            <a:off x="5727349" y="228161"/>
            <a:ext cx="1123811" cy="1495849"/>
          </a:xfrm>
          <a:prstGeom prst="rect">
            <a:avLst/>
          </a:prstGeom>
          <a:noFill/>
          <a:ln>
            <a:noFill/>
          </a:ln>
        </p:spPr>
      </p:pic>
      <p:sp>
        <p:nvSpPr>
          <p:cNvPr id="109" name="Google Shape;109;p18"/>
          <p:cNvSpPr txBox="1"/>
          <p:nvPr/>
        </p:nvSpPr>
        <p:spPr>
          <a:xfrm>
            <a:off x="104829" y="2990370"/>
            <a:ext cx="1680000" cy="4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t>Claudia Tagbo - 40% Motolani</a:t>
            </a:r>
            <a:endParaRPr sz="900" b="1" dirty="0"/>
          </a:p>
        </p:txBody>
      </p:sp>
      <p:sp>
        <p:nvSpPr>
          <p:cNvPr id="110" name="Google Shape;110;p18"/>
          <p:cNvSpPr txBox="1"/>
          <p:nvPr/>
        </p:nvSpPr>
        <p:spPr>
          <a:xfrm>
            <a:off x="3818371" y="3731777"/>
            <a:ext cx="1499700" cy="4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t>Sufjan Stevens - 24% Joe</a:t>
            </a:r>
            <a:endParaRPr sz="900" b="1" dirty="0"/>
          </a:p>
        </p:txBody>
      </p:sp>
      <p:sp>
        <p:nvSpPr>
          <p:cNvPr id="112" name="Google Shape;112;p18"/>
          <p:cNvSpPr txBox="1"/>
          <p:nvPr/>
        </p:nvSpPr>
        <p:spPr>
          <a:xfrm>
            <a:off x="5524633" y="3652017"/>
            <a:ext cx="1680000" cy="4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t>Yashpal Sharma - 32% Kalpesh</a:t>
            </a:r>
            <a:endParaRPr sz="900" b="1" dirty="0"/>
          </a:p>
        </p:txBody>
      </p:sp>
      <p:sp>
        <p:nvSpPr>
          <p:cNvPr id="113" name="Google Shape;113;p18"/>
          <p:cNvSpPr txBox="1"/>
          <p:nvPr/>
        </p:nvSpPr>
        <p:spPr>
          <a:xfrm>
            <a:off x="3732922" y="1724010"/>
            <a:ext cx="1680000" cy="4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t>Pele - 49% Manny</a:t>
            </a:r>
            <a:endParaRPr sz="900" b="1" dirty="0"/>
          </a:p>
        </p:txBody>
      </p:sp>
      <p:sp>
        <p:nvSpPr>
          <p:cNvPr id="114" name="Google Shape;114;p18"/>
          <p:cNvSpPr txBox="1"/>
          <p:nvPr/>
        </p:nvSpPr>
        <p:spPr>
          <a:xfrm>
            <a:off x="7377836" y="3693261"/>
            <a:ext cx="1680000" cy="4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t>Efim Shifrin - 9% Eli</a:t>
            </a:r>
            <a:endParaRPr sz="900" b="1" dirty="0"/>
          </a:p>
        </p:txBody>
      </p:sp>
      <p:sp>
        <p:nvSpPr>
          <p:cNvPr id="115" name="Google Shape;115;p18"/>
          <p:cNvSpPr txBox="1"/>
          <p:nvPr/>
        </p:nvSpPr>
        <p:spPr>
          <a:xfrm>
            <a:off x="5530501" y="1724010"/>
            <a:ext cx="1680000" cy="4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t>Daniel von Bargen - 28% Dwight</a:t>
            </a:r>
            <a:endParaRPr sz="900" b="1" dirty="0"/>
          </a:p>
        </p:txBody>
      </p:sp>
      <p:sp>
        <p:nvSpPr>
          <p:cNvPr id="116" name="Google Shape;116;p18"/>
          <p:cNvSpPr txBox="1"/>
          <p:nvPr/>
        </p:nvSpPr>
        <p:spPr>
          <a:xfrm>
            <a:off x="1811400" y="3822739"/>
            <a:ext cx="1680000" cy="4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t>Liza Lapira - 39% Mieae</a:t>
            </a:r>
            <a:endParaRPr sz="900" b="1" dirty="0"/>
          </a:p>
        </p:txBody>
      </p:sp>
      <p:pic>
        <p:nvPicPr>
          <p:cNvPr id="3" name="Picture 2"/>
          <p:cNvPicPr>
            <a:picLocks noChangeAspect="1"/>
          </p:cNvPicPr>
          <p:nvPr/>
        </p:nvPicPr>
        <p:blipFill rotWithShape="1">
          <a:blip r:embed="rId10"/>
          <a:srcRect l="29890" r="13573"/>
          <a:stretch/>
        </p:blipFill>
        <p:spPr>
          <a:xfrm>
            <a:off x="2168288" y="204950"/>
            <a:ext cx="1330168" cy="1565625"/>
          </a:xfrm>
          <a:prstGeom prst="rect">
            <a:avLst/>
          </a:prstGeom>
        </p:spPr>
      </p:pic>
      <p:sp>
        <p:nvSpPr>
          <p:cNvPr id="24" name="Google Shape;113;p18"/>
          <p:cNvSpPr txBox="1"/>
          <p:nvPr/>
        </p:nvSpPr>
        <p:spPr>
          <a:xfrm>
            <a:off x="1993372" y="1739124"/>
            <a:ext cx="1680000" cy="464700"/>
          </a:xfrm>
          <a:prstGeom prst="rect">
            <a:avLst/>
          </a:prstGeom>
          <a:noFill/>
          <a:ln>
            <a:noFill/>
          </a:ln>
        </p:spPr>
        <p:txBody>
          <a:bodyPr spcFirstLastPara="1" wrap="square" lIns="91425" tIns="91425" rIns="91425" bIns="91425" anchor="t" anchorCtr="0">
            <a:noAutofit/>
          </a:bodyPr>
          <a:lstStyle/>
          <a:p>
            <a:pPr lvl="0" algn="ctr"/>
            <a:r>
              <a:rPr lang="en-US" sz="900" b="1" dirty="0"/>
              <a:t>Eddie Huang</a:t>
            </a:r>
            <a:r>
              <a:rPr lang="en" sz="900" b="1" dirty="0"/>
              <a:t>- 6% Jeff</a:t>
            </a:r>
            <a:endParaRPr sz="900" b="1" dirty="0"/>
          </a:p>
        </p:txBody>
      </p:sp>
      <p:pic>
        <p:nvPicPr>
          <p:cNvPr id="1026" name="Picture 2" descr="Image result for rio ferdinand">
            <a:extLst>
              <a:ext uri="{FF2B5EF4-FFF2-40B4-BE49-F238E27FC236}">
                <a16:creationId xmlns:a16="http://schemas.microsoft.com/office/drawing/2014/main" id="{1DB00E16-501B-4176-9370-6D65A5AC9A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52216" y="234979"/>
            <a:ext cx="1480084" cy="1480084"/>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15;p18">
            <a:extLst>
              <a:ext uri="{FF2B5EF4-FFF2-40B4-BE49-F238E27FC236}">
                <a16:creationId xmlns:a16="http://schemas.microsoft.com/office/drawing/2014/main" id="{7D6F8611-4B3E-45E0-9061-FEB7A99506C2}"/>
              </a:ext>
            </a:extLst>
          </p:cNvPr>
          <p:cNvSpPr txBox="1"/>
          <p:nvPr/>
        </p:nvSpPr>
        <p:spPr>
          <a:xfrm>
            <a:off x="7210501" y="1721490"/>
            <a:ext cx="1680000" cy="4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t>Rio Ferdinand- 20% Dartaniel</a:t>
            </a:r>
            <a:endParaRPr sz="900" b="1" dirty="0"/>
          </a:p>
        </p:txBody>
      </p:sp>
      <p:pic>
        <p:nvPicPr>
          <p:cNvPr id="118" name="Google Shape;118;p18"/>
          <p:cNvPicPr preferRelativeResize="0"/>
          <p:nvPr/>
        </p:nvPicPr>
        <p:blipFill>
          <a:blip r:embed="rId12">
            <a:alphaModFix/>
          </a:blip>
          <a:stretch>
            <a:fillRect/>
          </a:stretch>
        </p:blipFill>
        <p:spPr>
          <a:xfrm>
            <a:off x="7500724" y="2294444"/>
            <a:ext cx="1434225" cy="1434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nodeType="clickEffect">
                                  <p:stCondLst>
                                    <p:cond delay="0"/>
                                  </p:stCondLst>
                                  <p:childTnLst>
                                    <p:set>
                                      <p:cBhvr>
                                        <p:cTn id="74" dur="1" fill="hold">
                                          <p:stCondLst>
                                            <p:cond delay="0"/>
                                          </p:stCondLst>
                                        </p:cTn>
                                        <p:tgtEl>
                                          <p:spTgt spid="118"/>
                                        </p:tgtEl>
                                        <p:attrNameLst>
                                          <p:attrName>style.visibility</p:attrName>
                                        </p:attrNameLst>
                                      </p:cBhvr>
                                      <p:to>
                                        <p:strVal val="visible"/>
                                      </p:to>
                                    </p:set>
                                    <p:anim calcmode="lin" valueType="num">
                                      <p:cBhvr additive="base">
                                        <p:cTn id="75" dur="2000" fill="hold"/>
                                        <p:tgtEl>
                                          <p:spTgt spid="118"/>
                                        </p:tgtEl>
                                        <p:attrNameLst>
                                          <p:attrName>ppt_x</p:attrName>
                                        </p:attrNameLst>
                                      </p:cBhvr>
                                      <p:tavLst>
                                        <p:tav tm="0">
                                          <p:val>
                                            <p:strVal val="0-#ppt_w/2"/>
                                          </p:val>
                                        </p:tav>
                                        <p:tav tm="100000">
                                          <p:val>
                                            <p:strVal val="#ppt_x"/>
                                          </p:val>
                                        </p:tav>
                                      </p:tavLst>
                                    </p:anim>
                                    <p:anim calcmode="lin" valueType="num">
                                      <p:cBhvr additive="base">
                                        <p:cTn id="76" dur="2000" fill="hold"/>
                                        <p:tgtEl>
                                          <p:spTgt spid="118"/>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2" grpId="0"/>
      <p:bldP spid="113" grpId="0"/>
      <p:bldP spid="114" grpId="0"/>
      <p:bldP spid="115" grpId="0"/>
      <p:bldP spid="116"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40" y="922020"/>
            <a:ext cx="7627619" cy="2895600"/>
          </a:xfrm>
        </p:spPr>
        <p:txBody>
          <a:bodyPr/>
          <a:lstStyle/>
          <a:p>
            <a:pPr algn="ctr"/>
            <a:r>
              <a:rPr lang="en-US" sz="6600" dirty="0"/>
              <a:t>Congratulations everyone!</a:t>
            </a:r>
            <a:br>
              <a:rPr lang="en-US" sz="6600" dirty="0"/>
            </a:br>
            <a:r>
              <a:rPr lang="en-US" sz="6600" dirty="0"/>
              <a:t>We Survived!</a:t>
            </a:r>
          </a:p>
        </p:txBody>
      </p:sp>
    </p:spTree>
    <p:extLst>
      <p:ext uri="{BB962C8B-B14F-4D97-AF65-F5344CB8AC3E}">
        <p14:creationId xmlns:p14="http://schemas.microsoft.com/office/powerpoint/2010/main" val="222863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244</Words>
  <Application>Microsoft Office PowerPoint</Application>
  <PresentationFormat>On-screen Show (16:9)</PresentationFormat>
  <Paragraphs>39</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Times New Roman</vt:lpstr>
      <vt:lpstr>Merriweather</vt:lpstr>
      <vt:lpstr>Roboto</vt:lpstr>
      <vt:lpstr>Arial</vt:lpstr>
      <vt:lpstr>Paradigm</vt:lpstr>
      <vt:lpstr>Celebrity Look-Alike Facial Recognition</vt:lpstr>
      <vt:lpstr>Funny Story...</vt:lpstr>
      <vt:lpstr>Why does this Happen?</vt:lpstr>
      <vt:lpstr>Our Project</vt:lpstr>
      <vt:lpstr>Problems</vt:lpstr>
      <vt:lpstr>Demo</vt:lpstr>
      <vt:lpstr>Results</vt:lpstr>
      <vt:lpstr>Congratulations everyone! We Survived!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Celebrity Look-Alike Facial Recognition</dc:title>
  <dc:creator>Joe</dc:creator>
  <cp:lastModifiedBy>Joe Spiwak</cp:lastModifiedBy>
  <cp:revision>8</cp:revision>
  <dcterms:modified xsi:type="dcterms:W3CDTF">2018-10-04T19:43:30Z</dcterms:modified>
</cp:coreProperties>
</file>